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266" r:id="rId3"/>
    <p:sldId id="285" r:id="rId4"/>
    <p:sldId id="286" r:id="rId5"/>
    <p:sldId id="287" r:id="rId6"/>
    <p:sldId id="279" r:id="rId7"/>
    <p:sldId id="280" r:id="rId8"/>
    <p:sldId id="281" r:id="rId9"/>
    <p:sldId id="282" r:id="rId10"/>
    <p:sldId id="283" r:id="rId11"/>
    <p:sldId id="284" r:id="rId12"/>
    <p:sldId id="288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41" autoAdjust="0"/>
    <p:restoredTop sz="80716" autoAdjust="0"/>
  </p:normalViewPr>
  <p:slideViewPr>
    <p:cSldViewPr>
      <p:cViewPr varScale="1">
        <p:scale>
          <a:sx n="108" d="100"/>
          <a:sy n="108" d="100"/>
        </p:scale>
        <p:origin x="990" y="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0AD5E77-18BD-4447-B6E0-6D30DF454CC6}" type="datetimeFigureOut">
              <a:rPr lang="en-US" smtClean="0"/>
              <a:t>8/29/2014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B077FB3-E300-442B-9BD9-406348A620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14143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077FB3-E300-442B-9BD9-406348A62049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37202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077FB3-E300-442B-9BD9-406348A62049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583899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077FB3-E300-442B-9BD9-406348A62049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583899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077FB3-E300-442B-9BD9-406348A62049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0176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10A43-0F3A-487C-8112-1FC4BFC98528}" type="datetimeFigureOut">
              <a:rPr lang="en-US" smtClean="0"/>
              <a:t>8/29/2014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129F3-0C45-4A80-8E4D-50BA30C642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57364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10A43-0F3A-487C-8112-1FC4BFC98528}" type="datetimeFigureOut">
              <a:rPr lang="en-US" smtClean="0"/>
              <a:t>8/29/2014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129F3-0C45-4A80-8E4D-50BA30C642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08139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10A43-0F3A-487C-8112-1FC4BFC98528}" type="datetimeFigureOut">
              <a:rPr lang="en-US" smtClean="0"/>
              <a:t>8/29/2014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129F3-0C45-4A80-8E4D-50BA30C642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68452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10A43-0F3A-487C-8112-1FC4BFC98528}" type="datetimeFigureOut">
              <a:rPr lang="en-US" smtClean="0"/>
              <a:t>8/29/2014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129F3-0C45-4A80-8E4D-50BA30C64264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/>
          <p:cNvSpPr txBox="1"/>
          <p:nvPr userDrawn="1"/>
        </p:nvSpPr>
        <p:spPr>
          <a:xfrm>
            <a:off x="8686824" y="6553200"/>
            <a:ext cx="4571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7EEE0370-E8CE-465F-9F30-1845CFA05F8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74094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10A43-0F3A-487C-8112-1FC4BFC98528}" type="datetimeFigureOut">
              <a:rPr lang="en-US" smtClean="0"/>
              <a:t>8/29/2014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129F3-0C45-4A80-8E4D-50BA30C642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2092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10A43-0F3A-487C-8112-1FC4BFC98528}" type="datetimeFigureOut">
              <a:rPr lang="en-US" smtClean="0"/>
              <a:t>8/29/2014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129F3-0C45-4A80-8E4D-50BA30C642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91902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10A43-0F3A-487C-8112-1FC4BFC98528}" type="datetimeFigureOut">
              <a:rPr lang="en-US" smtClean="0"/>
              <a:t>8/29/2014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129F3-0C45-4A80-8E4D-50BA30C642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88664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10A43-0F3A-487C-8112-1FC4BFC98528}" type="datetimeFigureOut">
              <a:rPr lang="en-US" smtClean="0"/>
              <a:t>8/29/2014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129F3-0C45-4A80-8E4D-50BA30C642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36395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10A43-0F3A-487C-8112-1FC4BFC98528}" type="datetimeFigureOut">
              <a:rPr lang="en-US" smtClean="0"/>
              <a:t>8/29/2014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129F3-0C45-4A80-8E4D-50BA30C6426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72093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10A43-0F3A-487C-8112-1FC4BFC98528}" type="datetimeFigureOut">
              <a:rPr lang="en-US" smtClean="0"/>
              <a:t>8/29/2014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129F3-0C45-4A80-8E4D-50BA30C642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90220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10A43-0F3A-487C-8112-1FC4BFC98528}" type="datetimeFigureOut">
              <a:rPr lang="en-US" smtClean="0"/>
              <a:t>8/29/2014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129F3-0C45-4A80-8E4D-50BA30C642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52446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310A43-0F3A-487C-8112-1FC4BFC98528}" type="datetimeFigureOut">
              <a:rPr lang="en-US" smtClean="0"/>
              <a:t>8/29/2014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D129F3-0C45-4A80-8E4D-50BA30C6426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3757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990600" y="1762542"/>
            <a:ext cx="7162800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400" dirty="0" smtClean="0"/>
              <a:t>AVTC Model Based Design Curriculum Development Project</a:t>
            </a: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3566318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Estimating State of Health in Hybrid Electric Vehicles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Instead of attempting to measure capacity, capacity loss can be correlated to a more measurable parameter </a:t>
            </a:r>
            <a:r>
              <a:rPr lang="en-US" baseline="30000" dirty="0" smtClean="0"/>
              <a:t>[</a:t>
            </a:r>
            <a:r>
              <a:rPr lang="en-US" baseline="30000" dirty="0"/>
              <a:t>1]</a:t>
            </a:r>
            <a:endParaRPr lang="en-US" dirty="0" smtClean="0"/>
          </a:p>
          <a:p>
            <a:pPr lvl="1"/>
            <a:r>
              <a:rPr lang="en-US" dirty="0" smtClean="0"/>
              <a:t>Most parameters do not have appropriate correlations with capacity fade</a:t>
            </a:r>
          </a:p>
          <a:p>
            <a:pPr lvl="1"/>
            <a:r>
              <a:rPr lang="en-US" dirty="0" smtClean="0"/>
              <a:t>Internal resistance rise can be associated with capacity loss </a:t>
            </a:r>
            <a:r>
              <a:rPr lang="en-US" baseline="30000" dirty="0" smtClean="0"/>
              <a:t>[</a:t>
            </a:r>
            <a:r>
              <a:rPr lang="en-US" baseline="30000" dirty="0"/>
              <a:t>1]</a:t>
            </a:r>
            <a:endParaRPr lang="en-US" dirty="0" smtClean="0"/>
          </a:p>
          <a:p>
            <a:r>
              <a:rPr lang="en-US" dirty="0" smtClean="0"/>
              <a:t>Environmental effects must be accounted </a:t>
            </a:r>
            <a:r>
              <a:rPr lang="en-US" dirty="0"/>
              <a:t>for </a:t>
            </a:r>
            <a:r>
              <a:rPr lang="en-US" baseline="30000" dirty="0"/>
              <a:t>[1]</a:t>
            </a:r>
            <a:endParaRPr lang="en-US" dirty="0" smtClean="0"/>
          </a:p>
          <a:p>
            <a:r>
              <a:rPr lang="en-US" dirty="0" smtClean="0"/>
              <a:t>Temporary performance changes need to be discounted </a:t>
            </a:r>
            <a:r>
              <a:rPr lang="en-US" baseline="30000" dirty="0"/>
              <a:t>[1]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9911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SOH Estimation Correlation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2954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Correlation between internal impedance rise and loss of capacity:</a:t>
            </a:r>
            <a:r>
              <a:rPr lang="en-US" baseline="30000" dirty="0" smtClean="0"/>
              <a:t>[1]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62200" y="2667000"/>
            <a:ext cx="3982218" cy="3886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0534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46237"/>
            <a:ext cx="8229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700" dirty="0" smtClean="0"/>
              <a:t>[1] 	C. </a:t>
            </a:r>
            <a:r>
              <a:rPr lang="en-US" sz="2700" dirty="0" err="1" smtClean="0"/>
              <a:t>Rahn</a:t>
            </a:r>
            <a:r>
              <a:rPr lang="en-US" sz="2700" dirty="0" smtClean="0"/>
              <a:t> and C.Y. Wang. </a:t>
            </a:r>
            <a:r>
              <a:rPr lang="en-US" sz="2700" i="1" dirty="0" smtClean="0"/>
              <a:t>Battery Systems 	Engineering</a:t>
            </a:r>
            <a:r>
              <a:rPr lang="en-US" sz="2700" dirty="0" smtClean="0"/>
              <a:t>. </a:t>
            </a:r>
            <a:r>
              <a:rPr lang="en-US" sz="2700" dirty="0" err="1" smtClean="0"/>
              <a:t>Chichester</a:t>
            </a:r>
            <a:r>
              <a:rPr lang="en-US" sz="2700" dirty="0" smtClean="0"/>
              <a:t>: John Wiley &amp; Sons, 	2013.</a:t>
            </a:r>
          </a:p>
          <a:p>
            <a:pPr marL="0" indent="0">
              <a:buNone/>
            </a:pPr>
            <a:r>
              <a:rPr lang="en-US" sz="2700" dirty="0" smtClean="0"/>
              <a:t>[</a:t>
            </a:r>
            <a:r>
              <a:rPr lang="en-US" sz="2700" dirty="0"/>
              <a:t>2]	J.S. Newman and K.E. Thomas-</a:t>
            </a:r>
            <a:r>
              <a:rPr lang="en-US" sz="2700" dirty="0" err="1"/>
              <a:t>Alyea</a:t>
            </a:r>
            <a:r>
              <a:rPr lang="en-US" sz="2700" dirty="0"/>
              <a:t>. 	</a:t>
            </a:r>
            <a:r>
              <a:rPr lang="en-US" sz="2700" i="1" dirty="0"/>
              <a:t>Electrochemical Systems</a:t>
            </a:r>
            <a:r>
              <a:rPr lang="en-US" sz="2700" dirty="0"/>
              <a:t>. 3rd ed. Hoboken, NJ: J. 	Wiley, 2004.</a:t>
            </a:r>
          </a:p>
          <a:p>
            <a:pPr marL="0" indent="0">
              <a:buNone/>
            </a:pPr>
            <a:r>
              <a:rPr lang="en-US" sz="2700" dirty="0" smtClean="0"/>
              <a:t>[3]</a:t>
            </a:r>
            <a:r>
              <a:rPr lang="en-US" sz="2700" dirty="0"/>
              <a:t>	M. </a:t>
            </a:r>
            <a:r>
              <a:rPr lang="en-US" sz="2700" dirty="0" err="1"/>
              <a:t>Kassem</a:t>
            </a:r>
            <a:r>
              <a:rPr lang="en-US" sz="2700" dirty="0"/>
              <a:t>, J. Bernard, R. Revel, S. </a:t>
            </a:r>
            <a:r>
              <a:rPr lang="en-US" sz="2700" dirty="0" err="1"/>
              <a:t>Pélissier</a:t>
            </a:r>
            <a:r>
              <a:rPr lang="en-US" sz="2700" dirty="0"/>
              <a:t>, F. </a:t>
            </a:r>
            <a:r>
              <a:rPr lang="en-US" sz="2700" dirty="0" smtClean="0"/>
              <a:t>	</a:t>
            </a:r>
            <a:r>
              <a:rPr lang="en-US" sz="2700" dirty="0" err="1" smtClean="0"/>
              <a:t>Duclaud</a:t>
            </a:r>
            <a:r>
              <a:rPr lang="en-US" sz="2700" dirty="0"/>
              <a:t>, and C. </a:t>
            </a:r>
            <a:r>
              <a:rPr lang="en-US" sz="2700" dirty="0" err="1"/>
              <a:t>Delacourt</a:t>
            </a:r>
            <a:r>
              <a:rPr lang="en-US" sz="2700" dirty="0"/>
              <a:t>, “Calendar aging of </a:t>
            </a:r>
            <a:r>
              <a:rPr lang="en-US" sz="2700" dirty="0" smtClean="0"/>
              <a:t>	a </a:t>
            </a:r>
            <a:r>
              <a:rPr lang="en-US" sz="2700" dirty="0"/>
              <a:t>graphite/LiFePO4 cell,” </a:t>
            </a:r>
            <a:r>
              <a:rPr lang="en-US" sz="2700" i="1" dirty="0"/>
              <a:t>Journal of Power </a:t>
            </a:r>
            <a:r>
              <a:rPr lang="en-US" sz="2700" i="1" dirty="0" smtClean="0"/>
              <a:t>	Sources</a:t>
            </a:r>
            <a:r>
              <a:rPr lang="en-US" sz="2700" dirty="0"/>
              <a:t>, vol. 208, pp. 296–305, Jun. 2012</a:t>
            </a:r>
            <a:r>
              <a:rPr lang="en-US" sz="2700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817738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990600" y="533400"/>
            <a:ext cx="7162800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400" dirty="0" smtClean="0"/>
              <a:t>An Introduction to </a:t>
            </a:r>
          </a:p>
          <a:p>
            <a:pPr algn="ctr"/>
            <a:r>
              <a:rPr lang="en-US" sz="4400" dirty="0" smtClean="0"/>
              <a:t>Modeling an </a:t>
            </a:r>
          </a:p>
          <a:p>
            <a:pPr algn="ctr"/>
            <a:r>
              <a:rPr lang="en-US" sz="4400" dirty="0" smtClean="0"/>
              <a:t>Energy Storage System (ESS)</a:t>
            </a:r>
            <a:endParaRPr lang="en-US" sz="4400" dirty="0"/>
          </a:p>
        </p:txBody>
      </p:sp>
      <p:sp>
        <p:nvSpPr>
          <p:cNvPr id="3" name="Rectangle 2"/>
          <p:cNvSpPr/>
          <p:nvPr/>
        </p:nvSpPr>
        <p:spPr>
          <a:xfrm>
            <a:off x="0" y="3581400"/>
            <a:ext cx="9144000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400" dirty="0" smtClean="0"/>
              <a:t>Lesson 5.2</a:t>
            </a:r>
          </a:p>
          <a:p>
            <a:pPr algn="ctr"/>
            <a:r>
              <a:rPr lang="en-US" sz="4400" dirty="0" smtClean="0"/>
              <a:t>Battery State of Health</a:t>
            </a:r>
            <a:endParaRPr lang="en-US" sz="4400" dirty="0"/>
          </a:p>
        </p:txBody>
      </p:sp>
      <p:sp>
        <p:nvSpPr>
          <p:cNvPr id="2" name="TextBox 1"/>
          <p:cNvSpPr txBox="1"/>
          <p:nvPr/>
        </p:nvSpPr>
        <p:spPr>
          <a:xfrm>
            <a:off x="6172200" y="5705058"/>
            <a:ext cx="268804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Donald </a:t>
            </a:r>
            <a:r>
              <a:rPr lang="en-US" dirty="0" err="1" smtClean="0"/>
              <a:t>Docimo</a:t>
            </a:r>
            <a:endParaRPr lang="en-US" dirty="0" smtClean="0"/>
          </a:p>
          <a:p>
            <a:r>
              <a:rPr lang="en-US" dirty="0"/>
              <a:t>Mohammad </a:t>
            </a:r>
            <a:r>
              <a:rPr lang="en-US" dirty="0" err="1" smtClean="0"/>
              <a:t>Ghanaatpishe</a:t>
            </a:r>
            <a:endParaRPr lang="en-US" dirty="0" smtClean="0"/>
          </a:p>
          <a:p>
            <a:r>
              <a:rPr lang="en-US" dirty="0" err="1" smtClean="0"/>
              <a:t>Hosam</a:t>
            </a:r>
            <a:r>
              <a:rPr lang="en-US" dirty="0" smtClean="0"/>
              <a:t> </a:t>
            </a:r>
            <a:r>
              <a:rPr lang="en-US" dirty="0" err="1" smtClean="0"/>
              <a:t>Fathy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2333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Aging and Degradation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Over time, a battery cell ages.</a:t>
            </a:r>
          </a:p>
          <a:p>
            <a:pPr lvl="1"/>
            <a:r>
              <a:rPr lang="en-US" dirty="0" smtClean="0"/>
              <a:t>Performance decreases.</a:t>
            </a:r>
          </a:p>
          <a:p>
            <a:pPr lvl="1"/>
            <a:r>
              <a:rPr lang="en-US" dirty="0" smtClean="0"/>
              <a:t>Degradation is directly related, and is usually associated with the loss of active material or physical characteristics.</a:t>
            </a:r>
          </a:p>
          <a:p>
            <a:pPr lvl="1"/>
            <a:r>
              <a:rPr lang="en-US" dirty="0" smtClean="0"/>
              <a:t>Changes how a battery behaves dynamically.</a:t>
            </a:r>
            <a:r>
              <a:rPr lang="en-US" baseline="30000" dirty="0" smtClean="0"/>
              <a:t>[1]</a:t>
            </a:r>
          </a:p>
          <a:p>
            <a:r>
              <a:rPr lang="en-US" dirty="0" smtClean="0"/>
              <a:t>The mechanisms behind this are complex and can depend on: </a:t>
            </a:r>
            <a:r>
              <a:rPr lang="en-US" baseline="30000" dirty="0" smtClean="0"/>
              <a:t>[</a:t>
            </a:r>
            <a:r>
              <a:rPr lang="en-US" baseline="30000" dirty="0"/>
              <a:t>1</a:t>
            </a:r>
            <a:r>
              <a:rPr lang="en-US" baseline="30000" dirty="0" smtClean="0"/>
              <a:t>]</a:t>
            </a:r>
          </a:p>
          <a:p>
            <a:pPr lvl="1"/>
            <a:r>
              <a:rPr lang="en-US" dirty="0" smtClean="0"/>
              <a:t>Manufacturer</a:t>
            </a:r>
          </a:p>
          <a:p>
            <a:pPr lvl="1"/>
            <a:r>
              <a:rPr lang="en-US" dirty="0" smtClean="0"/>
              <a:t>Chemistry of the cell, specifically the positive electrode</a:t>
            </a:r>
          </a:p>
          <a:p>
            <a:r>
              <a:rPr lang="en-US" dirty="0" smtClean="0"/>
              <a:t>This lesson analyzes LiFePO</a:t>
            </a:r>
            <a:r>
              <a:rPr lang="en-US" baseline="-25000" dirty="0" smtClean="0"/>
              <a:t>4</a:t>
            </a:r>
            <a:r>
              <a:rPr lang="en-US" dirty="0" smtClean="0"/>
              <a:t> </a:t>
            </a:r>
            <a:r>
              <a:rPr lang="en-US" smtClean="0"/>
              <a:t>battery chemistry.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767619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Negative Electrode Degradation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Solid/Electrolyte Interface (SEI) layer growth: a necessary layer for conducting ions that consumes Li</a:t>
            </a:r>
            <a:r>
              <a:rPr lang="en-US" baseline="30000" dirty="0"/>
              <a:t>+</a:t>
            </a:r>
            <a:r>
              <a:rPr lang="en-US" dirty="0"/>
              <a:t>, but as a result removes active material.  If disconnected from electrode, resistance increases </a:t>
            </a:r>
            <a:r>
              <a:rPr lang="en-US" dirty="0" smtClean="0"/>
              <a:t>further.</a:t>
            </a:r>
            <a:r>
              <a:rPr lang="en-US" baseline="30000" dirty="0" smtClean="0"/>
              <a:t>[2]</a:t>
            </a:r>
            <a:endParaRPr lang="en-US" baseline="30000" dirty="0"/>
          </a:p>
          <a:p>
            <a:r>
              <a:rPr lang="en-US" dirty="0"/>
              <a:t>Lithium can be corroded, which results in a loss of active </a:t>
            </a:r>
            <a:r>
              <a:rPr lang="en-US" dirty="0" smtClean="0"/>
              <a:t>material.</a:t>
            </a:r>
            <a:r>
              <a:rPr lang="en-US" baseline="30000" dirty="0" smtClean="0"/>
              <a:t>[</a:t>
            </a:r>
            <a:r>
              <a:rPr lang="en-US" baseline="30000" dirty="0"/>
              <a:t>1</a:t>
            </a:r>
            <a:r>
              <a:rPr lang="en-US" baseline="30000" dirty="0" smtClean="0"/>
              <a:t>]</a:t>
            </a:r>
            <a:endParaRPr lang="en-US" baseline="30000" dirty="0"/>
          </a:p>
          <a:p>
            <a:r>
              <a:rPr lang="en-US" dirty="0"/>
              <a:t>Lithium plating, generally caused at low temperatures or voltages, causes a loss in </a:t>
            </a:r>
            <a:r>
              <a:rPr lang="en-US" dirty="0" smtClean="0"/>
              <a:t>lithium.</a:t>
            </a:r>
            <a:r>
              <a:rPr lang="en-US" baseline="30000" dirty="0" smtClean="0"/>
              <a:t>[</a:t>
            </a:r>
            <a:r>
              <a:rPr lang="en-US" baseline="30000" dirty="0"/>
              <a:t>1</a:t>
            </a:r>
            <a:r>
              <a:rPr lang="en-US" baseline="30000" dirty="0" smtClean="0"/>
              <a:t>]</a:t>
            </a:r>
            <a:endParaRPr lang="en-US" baseline="300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6763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000" dirty="0" smtClean="0"/>
              <a:t>Positive </a:t>
            </a:r>
            <a:r>
              <a:rPr lang="en-US" sz="4000" dirty="0"/>
              <a:t>Electrode (LiFePO</a:t>
            </a:r>
            <a:r>
              <a:rPr lang="en-US" sz="4000" baseline="-25000" dirty="0"/>
              <a:t>4</a:t>
            </a:r>
            <a:r>
              <a:rPr lang="en-US" sz="4000" dirty="0" smtClean="0"/>
              <a:t>) Degradation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Many of the same reasons as the negative electrode</a:t>
            </a:r>
          </a:p>
          <a:p>
            <a:r>
              <a:rPr lang="en-US" dirty="0" smtClean="0"/>
              <a:t>SEI layer formation is generally much smaller than with the negative electrode </a:t>
            </a:r>
            <a:r>
              <a:rPr lang="en-US" baseline="30000" dirty="0" smtClean="0"/>
              <a:t>[3]</a:t>
            </a:r>
          </a:p>
          <a:p>
            <a:pPr lvl="1"/>
            <a:r>
              <a:rPr lang="en-US" dirty="0" smtClean="0"/>
              <a:t>At high temperatures, this isn’t necessarily true.</a:t>
            </a:r>
          </a:p>
          <a:p>
            <a:r>
              <a:rPr lang="en-US" dirty="0" smtClean="0"/>
              <a:t>Iron particles from the positive electrode can produce a interfacial film on the negative electrode </a:t>
            </a:r>
            <a:r>
              <a:rPr lang="en-US" baseline="30000" dirty="0" smtClean="0"/>
              <a:t>[3]</a:t>
            </a:r>
            <a:endParaRPr lang="en-US" baseline="30000" dirty="0"/>
          </a:p>
        </p:txBody>
      </p:sp>
    </p:spTree>
    <p:extLst>
      <p:ext uri="{BB962C8B-B14F-4D97-AF65-F5344CB8AC3E}">
        <p14:creationId xmlns:p14="http://schemas.microsoft.com/office/powerpoint/2010/main" val="2260092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Important Parameters Associated with Aging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Internal resistance/impedance</a:t>
            </a:r>
          </a:p>
          <a:p>
            <a:pPr lvl="1"/>
            <a:r>
              <a:rPr lang="en-US" dirty="0" smtClean="0"/>
              <a:t>Grows larger over time through cycling of the battery</a:t>
            </a:r>
          </a:p>
          <a:p>
            <a:r>
              <a:rPr lang="en-US" dirty="0" smtClean="0"/>
              <a:t>Capacity of the battery cell</a:t>
            </a:r>
          </a:p>
          <a:p>
            <a:pPr lvl="1"/>
            <a:r>
              <a:rPr lang="en-US" dirty="0" smtClean="0"/>
              <a:t>Decreases over time through cycling of the battery</a:t>
            </a:r>
          </a:p>
          <a:p>
            <a:pPr lvl="1"/>
            <a:r>
              <a:rPr lang="en-US" dirty="0" smtClean="0"/>
              <a:t>When capacity is at about 80%, the battery generally considered dead </a:t>
            </a:r>
            <a:r>
              <a:rPr lang="en-US" baseline="30000" dirty="0" smtClean="0"/>
              <a:t>[1]</a:t>
            </a:r>
            <a:endParaRPr lang="en-US" baseline="30000" dirty="0"/>
          </a:p>
        </p:txBody>
      </p:sp>
    </p:spTree>
    <p:extLst>
      <p:ext uri="{BB962C8B-B14F-4D97-AF65-F5344CB8AC3E}">
        <p14:creationId xmlns:p14="http://schemas.microsoft.com/office/powerpoint/2010/main" val="2202561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000" dirty="0" smtClean="0"/>
              <a:t>Power Fade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Lower availability of power </a:t>
            </a:r>
            <a:r>
              <a:rPr lang="en-US" baseline="30000" dirty="0" smtClean="0"/>
              <a:t>[1]</a:t>
            </a:r>
          </a:p>
          <a:p>
            <a:pPr lvl="1"/>
            <a:r>
              <a:rPr lang="en-US" dirty="0" smtClean="0"/>
              <a:t>Mainly associated with internal impedance rising</a:t>
            </a:r>
            <a:r>
              <a:rPr lang="en-US" baseline="30000" dirty="0" smtClean="0"/>
              <a:t>[1]</a:t>
            </a:r>
          </a:p>
          <a:p>
            <a:r>
              <a:rPr lang="en-US" dirty="0" smtClean="0"/>
              <a:t>Causes</a:t>
            </a:r>
          </a:p>
          <a:p>
            <a:pPr lvl="1"/>
            <a:r>
              <a:rPr lang="en-US" dirty="0" smtClean="0"/>
              <a:t>Contact losses of SEI layer </a:t>
            </a:r>
            <a:r>
              <a:rPr lang="en-US" baseline="30000" dirty="0" smtClean="0"/>
              <a:t>[1]</a:t>
            </a:r>
          </a:p>
          <a:p>
            <a:r>
              <a:rPr lang="en-US" dirty="0" smtClean="0"/>
              <a:t>Effects</a:t>
            </a:r>
          </a:p>
          <a:p>
            <a:pPr lvl="1"/>
            <a:r>
              <a:rPr lang="en-US" dirty="0" smtClean="0"/>
              <a:t>Energy is wasted through dissipated heat </a:t>
            </a:r>
            <a:r>
              <a:rPr lang="en-US" baseline="30000" dirty="0" smtClean="0"/>
              <a:t>[1]</a:t>
            </a:r>
          </a:p>
          <a:p>
            <a:pPr lvl="1"/>
            <a:r>
              <a:rPr lang="en-US" dirty="0" smtClean="0"/>
              <a:t>Aging can be accelerated further </a:t>
            </a:r>
            <a:r>
              <a:rPr lang="en-US" baseline="30000" dirty="0" smtClean="0"/>
              <a:t>[1]</a:t>
            </a:r>
          </a:p>
        </p:txBody>
      </p:sp>
    </p:spTree>
    <p:extLst>
      <p:ext uri="{BB962C8B-B14F-4D97-AF65-F5344CB8AC3E}">
        <p14:creationId xmlns:p14="http://schemas.microsoft.com/office/powerpoint/2010/main" val="2722676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Capacity Fade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Lower amounts of energy can be stored within the battery</a:t>
            </a:r>
            <a:r>
              <a:rPr lang="en-US" baseline="30000" dirty="0" smtClean="0"/>
              <a:t>[1]</a:t>
            </a:r>
          </a:p>
          <a:p>
            <a:pPr lvl="1"/>
            <a:r>
              <a:rPr lang="en-US" dirty="0" smtClean="0"/>
              <a:t>Related to capacity</a:t>
            </a:r>
          </a:p>
          <a:p>
            <a:r>
              <a:rPr lang="en-US" dirty="0" smtClean="0"/>
              <a:t>Depends mainly on: </a:t>
            </a:r>
            <a:r>
              <a:rPr lang="en-US" baseline="30000" dirty="0" smtClean="0"/>
              <a:t>[</a:t>
            </a:r>
            <a:r>
              <a:rPr lang="en-US" baseline="30000" dirty="0"/>
              <a:t>1]</a:t>
            </a:r>
            <a:endParaRPr lang="en-US" dirty="0" smtClean="0"/>
          </a:p>
          <a:p>
            <a:pPr lvl="1"/>
            <a:r>
              <a:rPr lang="en-US" dirty="0" smtClean="0"/>
              <a:t>Porosity: Holes in the electrodes that allow the electrolyte to seep through</a:t>
            </a:r>
          </a:p>
          <a:p>
            <a:pPr lvl="1"/>
            <a:r>
              <a:rPr lang="en-US" dirty="0" smtClean="0"/>
              <a:t>Stoichiometry: loss of active lithium material through side reactions</a:t>
            </a:r>
          </a:p>
          <a:p>
            <a:pPr lvl="1"/>
            <a:r>
              <a:rPr lang="en-US" dirty="0" smtClean="0"/>
              <a:t>Both of these can be seen through the aging mechanisms reviewed earlier</a:t>
            </a:r>
          </a:p>
          <a:p>
            <a:r>
              <a:rPr lang="en-US" dirty="0" smtClean="0"/>
              <a:t>Effects</a:t>
            </a:r>
          </a:p>
          <a:p>
            <a:pPr lvl="1"/>
            <a:r>
              <a:rPr lang="en-US" dirty="0" smtClean="0"/>
              <a:t>With less energy that can be stored in the battery, an HEV won’t be able to operate as efficiently.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2555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Battery State of Health (SOH)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lnSpcReduction="10000"/>
              </a:bodyPr>
              <a:lstStyle/>
              <a:p>
                <a:r>
                  <a:rPr lang="en-US" dirty="0" smtClean="0"/>
                  <a:t>Used to quantify aging of a cell</a:t>
                </a:r>
              </a:p>
              <a:p>
                <a:r>
                  <a:rPr lang="en-US" dirty="0" smtClean="0"/>
                  <a:t>Most commonly defined as: </a:t>
                </a:r>
                <a:r>
                  <a:rPr lang="en-US" baseline="30000" dirty="0" smtClean="0"/>
                  <a:t>[</a:t>
                </a:r>
                <a:r>
                  <a:rPr lang="en-US" baseline="30000" dirty="0"/>
                  <a:t>1]</a:t>
                </a:r>
                <a:endParaRPr lang="en-US" dirty="0" smtClean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𝑆𝑂𝐻</m:t>
                      </m:r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/>
                            </a:rPr>
                            <m:t>𝐶𝑎𝑝𝑎𝑐𝑖𝑡𝑦</m:t>
                          </m:r>
                        </m:num>
                        <m:den>
                          <m:r>
                            <a:rPr lang="en-US" b="0" i="1" smtClean="0">
                              <a:latin typeface="Cambria Math"/>
                            </a:rPr>
                            <m:t>𝐼𝑛𝑖𝑡𝑖𝑎𝑙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 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𝐶𝑎𝑝𝑎𝑐𝑖𝑡𝑦</m:t>
                          </m:r>
                        </m:den>
                      </m:f>
                    </m:oMath>
                  </m:oMathPara>
                </a14:m>
                <a:endParaRPr lang="en-US" dirty="0"/>
              </a:p>
              <a:p>
                <a:r>
                  <a:rPr lang="en-US" dirty="0" smtClean="0"/>
                  <a:t>Capacity is hard to find</a:t>
                </a:r>
              </a:p>
              <a:p>
                <a:pPr lvl="1"/>
                <a:r>
                  <a:rPr lang="en-US" dirty="0" smtClean="0"/>
                  <a:t>An effective method is to fully charge and discharge a cell using a very small </a:t>
                </a:r>
                <a:r>
                  <a:rPr lang="en-US" dirty="0"/>
                  <a:t>current </a:t>
                </a:r>
                <a:r>
                  <a:rPr lang="en-US" baseline="30000" dirty="0"/>
                  <a:t>[1]</a:t>
                </a:r>
                <a:endParaRPr lang="en-US" dirty="0" smtClean="0"/>
              </a:p>
              <a:p>
                <a:pPr lvl="1"/>
                <a:r>
                  <a:rPr lang="en-US" dirty="0" smtClean="0"/>
                  <a:t>Cannot be measured in most practical applications</a:t>
                </a:r>
                <a:r>
                  <a:rPr lang="en-US" baseline="30000" dirty="0" smtClean="0"/>
                  <a:t>[1</a:t>
                </a:r>
                <a:r>
                  <a:rPr lang="en-US" baseline="30000" dirty="0"/>
                  <a:t>]</a:t>
                </a:r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630" t="-283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781547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6002</TotalTime>
  <Words>520</Words>
  <Application>Microsoft Office PowerPoint</Application>
  <PresentationFormat>On-screen Show (4:3)</PresentationFormat>
  <Paragraphs>73</Paragraphs>
  <Slides>12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6" baseType="lpstr">
      <vt:lpstr>Arial</vt:lpstr>
      <vt:lpstr>Calibri</vt:lpstr>
      <vt:lpstr>Cambria Math</vt:lpstr>
      <vt:lpstr>Office Theme</vt:lpstr>
      <vt:lpstr>PowerPoint Presentation</vt:lpstr>
      <vt:lpstr>PowerPoint Presentation</vt:lpstr>
      <vt:lpstr>Aging and Degradation</vt:lpstr>
      <vt:lpstr>Negative Electrode Degradation </vt:lpstr>
      <vt:lpstr>Positive Electrode (LiFePO4) Degradation</vt:lpstr>
      <vt:lpstr>Important Parameters Associated with Aging</vt:lpstr>
      <vt:lpstr>Power Fade</vt:lpstr>
      <vt:lpstr>Capacity Fade</vt:lpstr>
      <vt:lpstr>Battery State of Health (SOH)</vt:lpstr>
      <vt:lpstr>Estimating State of Health in Hybrid Electric Vehicles</vt:lpstr>
      <vt:lpstr>SOH Estimation Correlation</vt:lpstr>
      <vt:lpstr>References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Donald Docimo</dc:creator>
  <cp:lastModifiedBy>Beth Bezaire</cp:lastModifiedBy>
  <cp:revision>91</cp:revision>
  <dcterms:created xsi:type="dcterms:W3CDTF">2013-01-07T18:43:46Z</dcterms:created>
  <dcterms:modified xsi:type="dcterms:W3CDTF">2014-08-29T15:41:14Z</dcterms:modified>
</cp:coreProperties>
</file>